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2"/>
  </p:notesMasterIdLst>
  <p:sldIdLst>
    <p:sldId id="256" r:id="rId5"/>
    <p:sldId id="276" r:id="rId6"/>
    <p:sldId id="265" r:id="rId7"/>
    <p:sldId id="258" r:id="rId8"/>
    <p:sldId id="259" r:id="rId9"/>
    <p:sldId id="264" r:id="rId10"/>
    <p:sldId id="266" r:id="rId11"/>
    <p:sldId id="267" r:id="rId12"/>
    <p:sldId id="269" r:id="rId13"/>
    <p:sldId id="271" r:id="rId14"/>
    <p:sldId id="260" r:id="rId15"/>
    <p:sldId id="272" r:id="rId16"/>
    <p:sldId id="262" r:id="rId17"/>
    <p:sldId id="261" r:id="rId18"/>
    <p:sldId id="263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ABE00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8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57DC630-10C5-4778-95E8-7A837C544964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74656F1-7B24-44EC-AF0C-BB51A4B5C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43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D5FD5D-D737-4A0F-BC9E-9D0D44596830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4F5EF-0632-4B55-8474-B8D068A55BAA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ABE67-78B6-47DA-A634-8EAF4FF6A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73E2B-DB7E-47A1-8534-7CADE4B50E40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1003B-385E-4E28-95F0-BD5E68A82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7CEFF-652B-4D8E-B432-D1CB1BD0A630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33ACB-AB1E-4D0E-BEA2-6B66E5326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155E-621D-43F1-845C-99AA5AF7B43B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729C-0002-481D-8BF5-1B77A80D2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E704D-3638-4626-933B-88F22A3FF609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544BD-A6A9-477F-852A-CFEC3DDC7A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E04D2-C9B3-4D83-905C-4022BB930ED7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7A418-8EE0-46CE-9DAF-97799102ED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84C45-2FEC-44ED-AA12-98257198C6D7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A3DC-05F8-41F7-B2BD-983229274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3AC2C-38ED-4309-A7CF-B233EE44DB8E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920EC-08C6-4F7D-A3B0-E3E11A53D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EED1F-F180-4300-81D1-8128E6D30C22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1028A-1A9F-4005-80F9-E091171145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1B744-B36D-4481-BD01-74B25FEB4AA8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E6317-142B-4DB5-9158-459081EB5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29E67-BCFF-4A03-A32A-3767FA25BDE3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C5CD4-950C-4CC8-854F-C43577E8B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684F5EF-0632-4B55-8474-B8D068A55BAA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F6ABE67-78B6-47DA-A634-8EAF4FF6A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073E2B-DB7E-47A1-8534-7CADE4B50E40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01003B-385E-4E28-95F0-BD5E68A826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C7CEFF-652B-4D8E-B432-D1CB1BD0A630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D233ACB-AB1E-4D0E-BEA2-6B66E53264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2B6155E-621D-43F1-845C-99AA5AF7B43B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41729C-0002-481D-8BF5-1B77A80D2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0E704D-3638-4626-933B-88F22A3FF609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8544BD-A6A9-477F-852A-CFEC3DDC7A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83E04D2-C9B3-4D83-905C-4022BB930ED7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47A418-8EE0-46CE-9DAF-97799102ED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184C45-2FEC-44ED-AA12-98257198C6D7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07A3DC-05F8-41F7-B2BD-983229274E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8563AC2C-38ED-4309-A7CF-B233EE44DB8E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E920EC-08C6-4F7D-A3B0-E3E11A53D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DFEED1F-F180-4300-81D1-8128E6D30C22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B11028A-1A9F-4005-80F9-E09117114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91B744-B36D-4481-BD01-74B25FEB4AA8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4EE6317-142B-4DB5-9158-459081EB54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5D29E67-BCFF-4A03-A32A-3767FA25BDE3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DC5CD4-950C-4CC8-854F-C43577E8B2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684F5EF-0632-4B55-8474-B8D068A55BAA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F6ABE67-78B6-47DA-A634-8EAF4FF6A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073E2B-DB7E-47A1-8534-7CADE4B50E40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01003B-385E-4E28-95F0-BD5E68A826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C7CEFF-652B-4D8E-B432-D1CB1BD0A630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D233ACB-AB1E-4D0E-BEA2-6B66E53264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2B6155E-621D-43F1-845C-99AA5AF7B43B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41729C-0002-481D-8BF5-1B77A80D2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0E704D-3638-4626-933B-88F22A3FF609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8544BD-A6A9-477F-852A-CFEC3DDC7A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83E04D2-C9B3-4D83-905C-4022BB930ED7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47A418-8EE0-46CE-9DAF-97799102ED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184C45-2FEC-44ED-AA12-98257198C6D7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07A3DC-05F8-41F7-B2BD-983229274E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8563AC2C-38ED-4309-A7CF-B233EE44DB8E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E920EC-08C6-4F7D-A3B0-E3E11A53DB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DFEED1F-F180-4300-81D1-8128E6D30C22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B11028A-1A9F-4005-80F9-E09117114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91B744-B36D-4481-BD01-74B25FEB4AA8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4EE6317-142B-4DB5-9158-459081EB54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5D29E67-BCFF-4A03-A32A-3767FA25BDE3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DC5CD4-950C-4CC8-854F-C43577E8B2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4F5EF-0632-4B55-8474-B8D068A55B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ABE67-78B6-47DA-A634-8EAF4FF6AA0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36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73E2B-DB7E-47A1-8534-7CADE4B50E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1003B-385E-4E28-95F0-BD5E68A826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970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7CEFF-652B-4D8E-B432-D1CB1BD0A6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33ACB-AB1E-4D0E-BEA2-6B66E532649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4144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6155E-621D-43F1-845C-99AA5AF7B43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729C-0002-481D-8BF5-1B77A80D2B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0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E704D-3638-4626-933B-88F22A3FF60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544BD-A6A9-477F-852A-CFEC3DDC7A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249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E04D2-C9B3-4D83-905C-4022BB930E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7A418-8EE0-46CE-9DAF-97799102ED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341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84C45-2FEC-44ED-AA12-98257198C6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A3DC-05F8-41F7-B2BD-983229274E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029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3AC2C-38ED-4309-A7CF-B233EE44DB8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920EC-08C6-4F7D-A3B0-E3E11A53DB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778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EED1F-F180-4300-81D1-8128E6D30C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1028A-1A9F-4005-80F9-E091171145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858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1B744-B36D-4481-BD01-74B25FEB4A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E6317-142B-4DB5-9158-459081EB546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39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29E67-BCFF-4A03-A32A-3767FA25BDE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C5CD4-950C-4CC8-854F-C43577E8B28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3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377005-31E6-449F-B8A3-E37C5AB0546C}" type="datetimeFigureOut">
              <a:rPr lang="ru-RU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C5DDA7-23DB-4486-9E93-497038243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2377005-31E6-449F-B8A3-E37C5AB0546C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C5DDA7-23DB-4486-9E93-497038243E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2377005-31E6-449F-B8A3-E37C5AB0546C}" type="datetimeFigureOut">
              <a:rPr lang="ru-RU" smtClean="0"/>
              <a:pPr>
                <a:defRPr/>
              </a:pPr>
              <a:t>07.04.2022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C5DDA7-23DB-4486-9E93-497038243E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377005-31E6-449F-B8A3-E37C5AB05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C5DDA7-23DB-4486-9E93-497038243E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500063" y="1428750"/>
            <a:ext cx="80724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Аномальные свойства </a:t>
            </a:r>
          </a:p>
          <a:p>
            <a:pPr algn="ctr"/>
            <a:r>
              <a:rPr lang="ru-RU" sz="4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воды</a:t>
            </a:r>
            <a:endParaRPr lang="ru-RU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97213" y="3198168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Лекция 2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77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:\Мама\мама\Химия\Вода\Для презентаций о воде\71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14375" y="285750"/>
            <a:ext cx="7715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chemeClr val="bg1"/>
                </a:solidFill>
                <a:latin typeface="Arial Black" pitchFamily="34" charset="0"/>
              </a:rPr>
              <a:t>Вода – вещество, обладающее аномальными физическими свойствами.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57375"/>
            <a:ext cx="7072313" cy="3416300"/>
          </a:xfrm>
          <a:prstGeom prst="rect">
            <a:avLst/>
          </a:prstGeom>
          <a:solidFill>
            <a:srgbClr val="92D050">
              <a:alpha val="60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«Неправильными» у воды являются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Аномально высокие температуры кипения и плавления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Аномальная зависимость плотности от температуры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Аномально высокое поверхностное натяжение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Аномально высокая теплоемкость</a:t>
            </a:r>
          </a:p>
          <a:p>
            <a:pPr marL="342900" indent="-342900" algn="ctr">
              <a:defRPr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и другие свойства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Мама\мама\Химия\Вода\Для презентаций о воде\Температуры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357188"/>
            <a:ext cx="3922712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500063" y="785813"/>
            <a:ext cx="37147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Arial Black" pitchFamily="34" charset="0"/>
              </a:rPr>
              <a:t>Сравнение свойств водородных соединений в ряду: Н</a:t>
            </a:r>
            <a:r>
              <a:rPr lang="ru-RU" sz="2400" baseline="-25000">
                <a:latin typeface="Arial Black" pitchFamily="34" charset="0"/>
              </a:rPr>
              <a:t>2</a:t>
            </a:r>
            <a:r>
              <a:rPr lang="ru-RU" sz="2400">
                <a:latin typeface="Arial Black" pitchFamily="34" charset="0"/>
              </a:rPr>
              <a:t>О, Н</a:t>
            </a:r>
            <a:r>
              <a:rPr lang="ru-RU" sz="2400" baseline="-25000">
                <a:latin typeface="Arial Black" pitchFamily="34" charset="0"/>
              </a:rPr>
              <a:t>2</a:t>
            </a:r>
            <a:r>
              <a:rPr lang="en-US" sz="2400">
                <a:latin typeface="Arial Black" pitchFamily="34" charset="0"/>
              </a:rPr>
              <a:t>S</a:t>
            </a:r>
            <a:r>
              <a:rPr lang="ru-RU" sz="2400">
                <a:latin typeface="Arial Black" pitchFamily="34" charset="0"/>
              </a:rPr>
              <a:t>, Н</a:t>
            </a:r>
            <a:r>
              <a:rPr lang="ru-RU" sz="2400" baseline="-25000">
                <a:latin typeface="Arial Black" pitchFamily="34" charset="0"/>
              </a:rPr>
              <a:t>2</a:t>
            </a:r>
            <a:r>
              <a:rPr lang="en-US" sz="2400">
                <a:latin typeface="Arial Black" pitchFamily="34" charset="0"/>
              </a:rPr>
              <a:t>Se, H</a:t>
            </a:r>
            <a:r>
              <a:rPr lang="en-US" sz="2400" baseline="-25000">
                <a:latin typeface="Arial Black" pitchFamily="34" charset="0"/>
              </a:rPr>
              <a:t>2</a:t>
            </a:r>
            <a:r>
              <a:rPr lang="en-US" sz="2400">
                <a:latin typeface="Arial Black" pitchFamily="34" charset="0"/>
              </a:rPr>
              <a:t>Te</a:t>
            </a:r>
            <a:r>
              <a:rPr lang="ru-RU" sz="2400">
                <a:latin typeface="Arial Black" pitchFamily="34" charset="0"/>
              </a:rPr>
              <a:t> показывает, что вода должна замерзать при </a:t>
            </a:r>
          </a:p>
          <a:p>
            <a:r>
              <a:rPr lang="ru-RU" sz="2400">
                <a:latin typeface="Arial Black" pitchFamily="34" charset="0"/>
              </a:rPr>
              <a:t>-100˚С и закипать при -80˚С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:\Мама\мама\Химия\Вода\Для презентаций о воде\Водоем зимой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142875"/>
            <a:ext cx="487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5143500" y="2214563"/>
            <a:ext cx="38576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Все тела при нагревании расширяются. Вода расширяется при охлаждении. Наибольшую плотность она имеет при +4</a:t>
            </a:r>
            <a:r>
              <a:rPr lang="ru-RU" sz="2400" baseline="30000" dirty="0">
                <a:latin typeface="Arial Black" pitchFamily="34" charset="0"/>
              </a:rPr>
              <a:t>0</a:t>
            </a:r>
            <a:r>
              <a:rPr lang="ru-RU" sz="2400" dirty="0">
                <a:latin typeface="Arial Black" pitchFamily="34" charset="0"/>
              </a:rPr>
              <a:t>С – 1000 г/л. Лед плавает на поверхности. Так как плотность льда меньше – 900 г/л.</a:t>
            </a:r>
          </a:p>
        </p:txBody>
      </p:sp>
      <p:pic>
        <p:nvPicPr>
          <p:cNvPr id="6148" name="Picture 3" descr="J:\Мама\мама\Химия\Вода\Для презентаций о воде\водоем\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4071938"/>
            <a:ext cx="3357562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 descr="J:\Мама\мама\Химия\Вода\Для презентаций о воде\водоем\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0" y="142875"/>
            <a:ext cx="28860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:\Мама\мама\Химия\Вода\Для презентаций о воде\EART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75" y="1785938"/>
            <a:ext cx="5983288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57188" y="71438"/>
            <a:ext cx="850106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latin typeface="Arial Black" pitchFamily="34" charset="0"/>
                <a:cs typeface="Times New Roman" pitchFamily="18" charset="0"/>
              </a:rPr>
              <a:t>Вода имеет очень большую удельную теплоемкость. Чтобы нагреть на 1 </a:t>
            </a:r>
            <a:r>
              <a:rPr lang="ru-RU" sz="2000" baseline="30000">
                <a:latin typeface="Arial Black" pitchFamily="34" charset="0"/>
                <a:cs typeface="Times New Roman" pitchFamily="18" charset="0"/>
              </a:rPr>
              <a:t>0</a:t>
            </a:r>
            <a:r>
              <a:rPr lang="ru-RU" sz="2000">
                <a:latin typeface="Arial Black" pitchFamily="34" charset="0"/>
                <a:cs typeface="Times New Roman" pitchFamily="18" charset="0"/>
              </a:rPr>
              <a:t> 1 г воды, надо затратить тепла в 10-20 раз больше, чем для других веществ. Поглощая теплоту летом и отдавая ее зимой, океан смягчает климат на планете. </a:t>
            </a:r>
            <a:endParaRPr lang="ru-RU" sz="2000">
              <a:latin typeface="Arial Black" pitchFamily="34" charset="0"/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285750" y="2500313"/>
            <a:ext cx="25717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Arial Black" pitchFamily="34" charset="0"/>
              </a:rPr>
              <a:t>Если бы не было столь высокой теплоемкости и ¾ планеты не были бы покрыты водой, зимой Земля превратилась в ледяную пустыню, а летом – выгорела от жары.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71438" y="84138"/>
            <a:ext cx="8929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Arial Black" pitchFamily="34" charset="0"/>
              </a:rPr>
              <a:t>Аномально большая теплота парообразования. Испаряя воду через поры кожи, организм человека имеет возможность поддерживать определенную температуру тела. Если бы удельная теплота парообразования воды была в 10 раз меньше (как у керосина или жидкого азота), мелкие водоемы пересохли бы, дождь испарялся зачастую еще в воздухе, а леса и луга вскоре бы  превратились в пустыню.</a:t>
            </a:r>
          </a:p>
        </p:txBody>
      </p:sp>
      <p:pic>
        <p:nvPicPr>
          <p:cNvPr id="8195" name="Picture 3" descr="J:\Мама\мама\Химия\Вода\Для презентаций о воде\SS28013б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3571875"/>
            <a:ext cx="890111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:\Мама\мама\Химия\Вода\Для презентаций о воде\водоем\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2428875"/>
            <a:ext cx="29098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J:\Мама\мама\Химия\Вода\Для презентаций о воде\водоем\4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5" y="614363"/>
            <a:ext cx="2928938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J:\Мама\мама\Химия\Вода\Для презентаций о воде\водоем\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5" y="4446588"/>
            <a:ext cx="2928938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3071813" y="263525"/>
            <a:ext cx="5786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Arial Black" pitchFamily="34" charset="0"/>
              </a:rPr>
              <a:t>Аномально высокое поверхностное натяжение не только позволяет водомеркам бегать по поверхности воды, но, главное, поднимает воду по капиллярам, питая растения</a:t>
            </a:r>
          </a:p>
        </p:txBody>
      </p:sp>
      <p:pic>
        <p:nvPicPr>
          <p:cNvPr id="9222" name="Picture 5" descr="J:\Мама\мама\Химия\Вода\Для презентаций о воде\_R_IS_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68638" y="2571750"/>
            <a:ext cx="60134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857250" y="142875"/>
            <a:ext cx="77152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Arial Black" pitchFamily="34" charset="0"/>
              </a:rPr>
              <a:t>Причиной аномальных свойств воды являются водородные связи – электростатическое притяжение между положительно поляризованным атомом водорода и отрицательно поляризованным атомом кислорода другой молекулы.</a:t>
            </a:r>
          </a:p>
        </p:txBody>
      </p:sp>
      <p:sp>
        <p:nvSpPr>
          <p:cNvPr id="3" name="Овал 2"/>
          <p:cNvSpPr/>
          <p:nvPr/>
        </p:nvSpPr>
        <p:spPr>
          <a:xfrm>
            <a:off x="1857375" y="3643313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" name="Овал 3"/>
          <p:cNvSpPr/>
          <p:nvPr/>
        </p:nvSpPr>
        <p:spPr>
          <a:xfrm>
            <a:off x="3214688" y="2857500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5" name="Овал 4"/>
          <p:cNvSpPr/>
          <p:nvPr/>
        </p:nvSpPr>
        <p:spPr>
          <a:xfrm>
            <a:off x="2286000" y="5143500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6" name="Овал 5"/>
          <p:cNvSpPr/>
          <p:nvPr/>
        </p:nvSpPr>
        <p:spPr>
          <a:xfrm>
            <a:off x="3786188" y="4429125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7" name="Овал 6"/>
          <p:cNvSpPr/>
          <p:nvPr/>
        </p:nvSpPr>
        <p:spPr>
          <a:xfrm>
            <a:off x="5357813" y="5000625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8" name="Овал 7"/>
          <p:cNvSpPr/>
          <p:nvPr/>
        </p:nvSpPr>
        <p:spPr>
          <a:xfrm>
            <a:off x="3786188" y="3429000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9" name="Овал 8"/>
          <p:cNvSpPr/>
          <p:nvPr/>
        </p:nvSpPr>
        <p:spPr>
          <a:xfrm>
            <a:off x="2500313" y="3571875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0" name="Овал 9"/>
          <p:cNvSpPr/>
          <p:nvPr/>
        </p:nvSpPr>
        <p:spPr>
          <a:xfrm>
            <a:off x="1714500" y="3500438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1" name="Овал 10"/>
          <p:cNvSpPr/>
          <p:nvPr/>
        </p:nvSpPr>
        <p:spPr>
          <a:xfrm>
            <a:off x="3857625" y="2857500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2" name="Овал 11"/>
          <p:cNvSpPr/>
          <p:nvPr/>
        </p:nvSpPr>
        <p:spPr>
          <a:xfrm>
            <a:off x="2928938" y="5143500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3" name="Овал 12"/>
          <p:cNvSpPr/>
          <p:nvPr/>
        </p:nvSpPr>
        <p:spPr>
          <a:xfrm>
            <a:off x="2286000" y="4929188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4" name="Овал 13"/>
          <p:cNvSpPr/>
          <p:nvPr/>
        </p:nvSpPr>
        <p:spPr>
          <a:xfrm>
            <a:off x="4357688" y="4286250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Овал 14"/>
          <p:cNvSpPr/>
          <p:nvPr/>
        </p:nvSpPr>
        <p:spPr>
          <a:xfrm>
            <a:off x="4429125" y="4929188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6" name="Овал 15"/>
          <p:cNvSpPr/>
          <p:nvPr/>
        </p:nvSpPr>
        <p:spPr>
          <a:xfrm>
            <a:off x="5500688" y="4714875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" name="Овал 16"/>
          <p:cNvSpPr/>
          <p:nvPr/>
        </p:nvSpPr>
        <p:spPr>
          <a:xfrm>
            <a:off x="6072188" y="5072063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8" name="Овал 17"/>
          <p:cNvSpPr/>
          <p:nvPr/>
        </p:nvSpPr>
        <p:spPr>
          <a:xfrm>
            <a:off x="5286375" y="3214688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9" name="Овал 18"/>
          <p:cNvSpPr/>
          <p:nvPr/>
        </p:nvSpPr>
        <p:spPr>
          <a:xfrm>
            <a:off x="5857875" y="3429000"/>
            <a:ext cx="285750" cy="2857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0" name="Овал 19"/>
          <p:cNvSpPr/>
          <p:nvPr/>
        </p:nvSpPr>
        <p:spPr>
          <a:xfrm>
            <a:off x="5214938" y="3500438"/>
            <a:ext cx="714375" cy="71437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-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786063" y="3429000"/>
            <a:ext cx="428625" cy="21431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5" idx="6"/>
          </p:cNvCxnSpPr>
          <p:nvPr/>
        </p:nvCxnSpPr>
        <p:spPr>
          <a:xfrm>
            <a:off x="4714875" y="5072063"/>
            <a:ext cx="642938" cy="1428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4643438" y="4071938"/>
            <a:ext cx="571500" cy="28575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13" idx="0"/>
          </p:cNvCxnSpPr>
          <p:nvPr/>
        </p:nvCxnSpPr>
        <p:spPr>
          <a:xfrm rot="16200000" flipH="1">
            <a:off x="2071688" y="4572000"/>
            <a:ext cx="571500" cy="1428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3214688" y="4929188"/>
            <a:ext cx="571500" cy="28575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20" idx="4"/>
          </p:cNvCxnSpPr>
          <p:nvPr/>
        </p:nvCxnSpPr>
        <p:spPr>
          <a:xfrm rot="16200000" flipV="1">
            <a:off x="5357813" y="4429125"/>
            <a:ext cx="500062" cy="7143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:\Мама\мама\Химия\Презентации\рисунки для химии\Металлы\водородные связи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25" y="428625"/>
            <a:ext cx="4846638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J:\Мама\мама\Химия\Презентации\рисунки для химии\Металлы\вод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3" y="2643188"/>
            <a:ext cx="36290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J:\Мама\мама\Химия\Вода\Для презентаций о воде\Структура льд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85750"/>
            <a:ext cx="8878888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1066800" y="5334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b="0" i="0"/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500034" y="533400"/>
            <a:ext cx="80724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i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воды  также аномально такое свойство,  как температура плавления . Среди гидридов элементов </a:t>
            </a:r>
            <a:r>
              <a:rPr lang="en-US" sz="2400" i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VI </a:t>
            </a:r>
            <a:r>
              <a:rPr lang="ru-RU" sz="2400" i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группы вода нарушает порядок : она должна была бы плавиться при      -100°С, а ледяные сосульки тают при 0°С.</a:t>
            </a:r>
          </a:p>
        </p:txBody>
      </p:sp>
      <p:graphicFrame>
        <p:nvGraphicFramePr>
          <p:cNvPr id="103434" name="Object 10"/>
          <p:cNvGraphicFramePr>
            <a:graphicFrameLocks noChangeAspect="1"/>
          </p:cNvGraphicFramePr>
          <p:nvPr/>
        </p:nvGraphicFramePr>
        <p:xfrm>
          <a:off x="1000100" y="2714620"/>
          <a:ext cx="7213600" cy="359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иаграмма" r:id="rId3" imgW="4876800" imgH="2428964" progId="Excel.Sheet.8">
                  <p:embed/>
                </p:oleObj>
              </mc:Choice>
              <mc:Fallback>
                <p:oleObj name="Диаграмма" r:id="rId3" imgW="4876800" imgH="242896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2714620"/>
                        <a:ext cx="7213600" cy="359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utoUpdateAnimBg="0"/>
      <p:bldOleChart spid="1034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J:\Мама\мама\Химия\Вода\Для презентаций о воде\0000464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0"/>
            <a:ext cx="385762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J:\Мама\мама\Химия\Вода\Для презентаций о воде\SK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00500" y="0"/>
            <a:ext cx="5000625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J:\Мама\мама\Химия\Вода\Для презентаций о воде\104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00500" y="3106738"/>
            <a:ext cx="5000625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142875" y="4943475"/>
            <a:ext cx="3857625" cy="19145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>
                <a:latin typeface="Arial Black" pitchFamily="34" charset="0"/>
              </a:rPr>
              <a:t>Благодаря постоянным переходам из одного состояния в другое на Земле осуществляется круговорот воды</a:t>
            </a:r>
          </a:p>
        </p:txBody>
      </p:sp>
      <p:sp>
        <p:nvSpPr>
          <p:cNvPr id="8" name="Круговая стрелка 7"/>
          <p:cNvSpPr/>
          <p:nvPr/>
        </p:nvSpPr>
        <p:spPr>
          <a:xfrm rot="11609578">
            <a:off x="3529013" y="2743200"/>
            <a:ext cx="979487" cy="9794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803131"/>
              <a:gd name="adj5" fmla="val 12500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 rot="4293451" flipH="1">
            <a:off x="3787775" y="2273300"/>
            <a:ext cx="1344613" cy="1274763"/>
          </a:xfrm>
          <a:prstGeom prst="circularArrow">
            <a:avLst>
              <a:gd name="adj1" fmla="val 9216"/>
              <a:gd name="adj2" fmla="val 1142317"/>
              <a:gd name="adj3" fmla="val 19471405"/>
              <a:gd name="adj4" fmla="val 10982086"/>
              <a:gd name="adj5" fmla="val 8607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руговая стрелка 10"/>
          <p:cNvSpPr/>
          <p:nvPr/>
        </p:nvSpPr>
        <p:spPr>
          <a:xfrm rot="3974171">
            <a:off x="3870325" y="2441575"/>
            <a:ext cx="977900" cy="9779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27214"/>
              <a:gd name="adj5" fmla="val 12500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руговая стрелка 11"/>
          <p:cNvSpPr/>
          <p:nvPr/>
        </p:nvSpPr>
        <p:spPr>
          <a:xfrm rot="18450535">
            <a:off x="3409950" y="2338388"/>
            <a:ext cx="979487" cy="97948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214852"/>
              <a:gd name="adj5" fmla="val 12500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Круговая стрелка 12"/>
          <p:cNvSpPr/>
          <p:nvPr/>
        </p:nvSpPr>
        <p:spPr>
          <a:xfrm rot="11776637" flipH="1">
            <a:off x="3295650" y="2735263"/>
            <a:ext cx="1344613" cy="1273175"/>
          </a:xfrm>
          <a:prstGeom prst="circularArrow">
            <a:avLst>
              <a:gd name="adj1" fmla="val 9216"/>
              <a:gd name="adj2" fmla="val 1142317"/>
              <a:gd name="adj3" fmla="val 19471405"/>
              <a:gd name="adj4" fmla="val 10982086"/>
              <a:gd name="adj5" fmla="val 8607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Круговая стрелка 13"/>
          <p:cNvSpPr/>
          <p:nvPr/>
        </p:nvSpPr>
        <p:spPr>
          <a:xfrm rot="18408712" flipH="1">
            <a:off x="3170238" y="2068513"/>
            <a:ext cx="1344612" cy="1274762"/>
          </a:xfrm>
          <a:prstGeom prst="circularArrow">
            <a:avLst>
              <a:gd name="adj1" fmla="val 9216"/>
              <a:gd name="adj2" fmla="val 1142317"/>
              <a:gd name="adj3" fmla="val 19471405"/>
              <a:gd name="adj4" fmla="val 10982086"/>
              <a:gd name="adj5" fmla="val 8607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:\Мама\мама\Химия\Вода\Для презентаций о воде\Круговорот воды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584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0" y="5786438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Arial Black" pitchFamily="34" charset="0"/>
              </a:rPr>
              <a:t>Воды с поверхности океана испаряется больше, чем выпадает осадков, поэтому суша не пересыхает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:\Мама\мама\Химия\Вода\Для презентаций о воде\Облака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57563" y="71438"/>
            <a:ext cx="56102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200525"/>
            <a:ext cx="9144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>
                <a:latin typeface="Arial Black" pitchFamily="34" charset="0"/>
                <a:cs typeface="Times New Roman" pitchFamily="18" charset="0"/>
              </a:rPr>
              <a:t>Теплый воздух поднимается вверх. При поднятии давление уменьшается, поэтому воздух расширяется и из-за совершающейся работы (физика) охлаждается. Влага конденсируется. Так на высоте 1-2 километров образуются слоистые облака. </a:t>
            </a:r>
            <a:endParaRPr lang="ru-RU">
              <a:latin typeface="Arial Black" pitchFamily="34" charset="0"/>
            </a:endParaRPr>
          </a:p>
          <a:p>
            <a:pPr algn="just" eaLnBrk="0" hangingPunct="0"/>
            <a:r>
              <a:rPr lang="ru-RU">
                <a:latin typeface="Arial Black" pitchFamily="34" charset="0"/>
                <a:cs typeface="Times New Roman" pitchFamily="18" charset="0"/>
              </a:rPr>
              <a:t>На высоте 3-4 километров образуются кучевые облака. В нижней части они – из капелек воды, в верхней – из кристалликов льда. Кучевое облако может нести до 1 миллиона тонн воды. Когда ледяной кристаллик подрастет, он начнет падать. Если лед растает, будет дождь, не растает – снег или град.</a:t>
            </a:r>
            <a:endParaRPr lang="ru-RU">
              <a:latin typeface="Arial Black" pitchFamily="34" charset="0"/>
            </a:endParaRP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0" y="785813"/>
            <a:ext cx="32146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Arial Black" pitchFamily="34" charset="0"/>
              </a:rPr>
              <a:t>Как образуются облака?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WordArt 2"/>
          <p:cNvSpPr>
            <a:spLocks noChangeArrowheads="1" noChangeShapeType="1" noTextEdit="1"/>
          </p:cNvSpPr>
          <p:nvPr/>
        </p:nvSpPr>
        <p:spPr bwMode="auto">
          <a:xfrm>
            <a:off x="2000232" y="457200"/>
            <a:ext cx="5143536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/>
                <a:cs typeface="Arial"/>
              </a:rPr>
              <a:t>Выводы:</a:t>
            </a: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762000" y="1981200"/>
            <a:ext cx="78486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Вода обладает аномальными свойствами</a:t>
            </a:r>
            <a:r>
              <a:rPr lang="en-US" sz="24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Высокие температуры кипения и плавления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Самая высокая теплоёмкость среди жидкостей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Лёд легче воды (при охлаждении она расширяется)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Высокое поверхностное натяжение</a:t>
            </a:r>
          </a:p>
          <a:p>
            <a:pPr marL="457200" indent="-457200"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24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Причиной многих аномалий воды являются водородные связи.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animBg="1"/>
      <p:bldP spid="10957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2743200" y="762000"/>
            <a:ext cx="358140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10595" name="Picture 3" descr="BS00809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0837" y="4876800"/>
            <a:ext cx="2443163" cy="1981200"/>
          </a:xfrm>
          <a:prstGeom prst="rect">
            <a:avLst/>
          </a:prstGeom>
          <a:noFill/>
        </p:spPr>
      </p:pic>
      <p:sp>
        <p:nvSpPr>
          <p:cNvPr id="110599" name="Text Box 7"/>
          <p:cNvSpPr txBox="1">
            <a:spLocks noChangeArrowheads="1"/>
          </p:cNvSpPr>
          <p:nvPr/>
        </p:nvSpPr>
        <p:spPr bwMode="auto">
          <a:xfrm>
            <a:off x="714348" y="1981200"/>
            <a:ext cx="7143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Н.В. Медведева, О. В. Сидорова, Л. В. Трубачева «Практикум по экологической химии»,Удмурдский государственный университет, Ижевск, 1999.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«Я познаю мир» Детская энциклопедия, Химия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Автор-составитель Л. А. Савина, Москва, АСТ,1996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О. В.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Недогибченко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«Химические стихи и сказки», НГПУ,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НИПКиПРО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Новосибирск,2002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В. В.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Синюков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«Вода известная и неизвестная», Москва, Знание, 1987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К. С. Лосев «Вода», Ленинград, 1989</a:t>
            </a:r>
          </a:p>
        </p:txBody>
      </p:sp>
      <p:sp>
        <p:nvSpPr>
          <p:cNvPr id="110600" name="WordArt 8"/>
          <p:cNvSpPr>
            <a:spLocks noChangeArrowheads="1" noChangeShapeType="1" noTextEdit="1"/>
          </p:cNvSpPr>
          <p:nvPr/>
        </p:nvSpPr>
        <p:spPr bwMode="auto">
          <a:xfrm>
            <a:off x="1763712" y="357166"/>
            <a:ext cx="5880121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114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СПИСОК ЛИТЕРАТУРЫ: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9" grpId="0" autoUpdateAnimBg="0"/>
      <p:bldP spid="110600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395</TotalTime>
  <Words>604</Words>
  <Application>Microsoft Office PowerPoint</Application>
  <PresentationFormat>Экран (4:3)</PresentationFormat>
  <Paragraphs>56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Тема Office</vt:lpstr>
      <vt:lpstr>Открытая</vt:lpstr>
      <vt:lpstr>1_Открытая</vt:lpstr>
      <vt:lpstr>1_Тема Office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Пономарева Е.А.</dc:creator>
  <cp:lastModifiedBy>Марина Мизерная (Заведующая кафедрой ГиГД)</cp:lastModifiedBy>
  <cp:revision>40</cp:revision>
  <dcterms:created xsi:type="dcterms:W3CDTF">2008-03-02T17:38:46Z</dcterms:created>
  <dcterms:modified xsi:type="dcterms:W3CDTF">2022-04-07T07:40:03Z</dcterms:modified>
</cp:coreProperties>
</file>